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81" r:id="rId5"/>
    <p:sldId id="284" r:id="rId6"/>
    <p:sldId id="279" r:id="rId7"/>
    <p:sldId id="293" r:id="rId8"/>
    <p:sldId id="294" r:id="rId9"/>
    <p:sldId id="295" r:id="rId10"/>
    <p:sldId id="296" r:id="rId11"/>
    <p:sldId id="297"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64" d="100"/>
          <a:sy n="64" d="100"/>
        </p:scale>
        <p:origin x="72" y="54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7/29/2024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7/29/2024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793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1772147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4208198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4241630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7</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8</a:t>
            </a:fld>
            <a:endParaRPr lang="en-US"/>
          </a:p>
        </p:txBody>
      </p:sp>
    </p:spTree>
    <p:extLst>
      <p:ext uri="{BB962C8B-B14F-4D97-AF65-F5344CB8AC3E}">
        <p14:creationId xmlns:p14="http://schemas.microsoft.com/office/powerpoint/2010/main" val="2617503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7/29/2024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7/29/2024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7/29/2024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7/29/2024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7/29/2024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7/29/2024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ercot.com/services/comm/mkt_notices/M-B071524-01"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www.ercot.com/services/comm/mkt_notices/M-B072324-01"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dirty="0"/>
            </a:br>
            <a:r>
              <a:rPr lang="en-US" dirty="0"/>
              <a:t>august 7, 2024</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fontScale="70000" lnSpcReduction="20000"/>
          </a:bodyPr>
          <a:lstStyle/>
          <a:p>
            <a:r>
              <a:rPr lang="en-US" dirty="0"/>
              <a:t>2025 A/S methodology </a:t>
            </a:r>
          </a:p>
          <a:p>
            <a:r>
              <a:rPr lang="en-US" dirty="0"/>
              <a:t>Nprr1149 state of charge monitoring</a:t>
            </a:r>
          </a:p>
          <a:p>
            <a:r>
              <a:rPr lang="en-US" dirty="0"/>
              <a:t>Nprr1232 ECRS standing deployment discussion</a:t>
            </a:r>
          </a:p>
          <a:p>
            <a:r>
              <a:rPr lang="en-US" dirty="0"/>
              <a:t>NPRR1235 DRRS discussion</a:t>
            </a:r>
          </a:p>
          <a:p>
            <a:r>
              <a:rPr lang="en-US" dirty="0"/>
              <a:t>NPRR1229 CMP payment policy questions discussion</a:t>
            </a:r>
          </a:p>
          <a:p>
            <a:r>
              <a:rPr lang="en-US" dirty="0"/>
              <a:t>Other business – update on NPRR1149 and nprr1058 implementation</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2025 A/S methodology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Luis Hinojosa presented draft of ERCOT’s 2025 A/S Methodology </a:t>
            </a:r>
          </a:p>
          <a:p>
            <a:pPr marL="285750" indent="-285750">
              <a:buFont typeface="Arial" panose="020B0604020202020204" pitchFamily="34" charset="0"/>
              <a:buChar char="•"/>
            </a:pPr>
            <a:r>
              <a:rPr lang="en-US" dirty="0"/>
              <a:t>Data is not final – ERCOT will bring its proposal to working groups in August</a:t>
            </a:r>
          </a:p>
          <a:p>
            <a:pPr marL="285750" indent="-285750">
              <a:buFont typeface="Arial" panose="020B0604020202020204" pitchFamily="34" charset="0"/>
              <a:buChar char="•"/>
            </a:pPr>
            <a:r>
              <a:rPr lang="en-US" dirty="0"/>
              <a:t>No changes to 2024 methodology for RRS, Non-Spin or ECRS, although waiting on NERC’s updated IFRO (Interconnection Frequency Response Obligation) assessment to set minimum RRS-PFR value</a:t>
            </a:r>
          </a:p>
          <a:p>
            <a:pPr marL="285750" indent="-285750">
              <a:buFont typeface="Arial" panose="020B0604020202020204" pitchFamily="34" charset="0"/>
              <a:buChar char="•"/>
            </a:pPr>
            <a:r>
              <a:rPr lang="en-US" dirty="0"/>
              <a:t>For Regulation, proposing to change from using net load ramp and historical regulation deployment to using SCED net load forecast error</a:t>
            </a:r>
          </a:p>
          <a:p>
            <a:pPr marL="285750" indent="-285750">
              <a:buFont typeface="Arial" panose="020B0604020202020204" pitchFamily="34" charset="0"/>
              <a:buChar char="•"/>
            </a:pPr>
            <a:r>
              <a:rPr lang="en-US" dirty="0"/>
              <a:t>During discussion, stakeholders asked questions around ERCOT’s inertia data and ERCOT mentioned that they are in the process of refreshing the 2016 inertia white paper in the context of their PUCT A/S study</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243159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Nprr1149 state of charge monitoring</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Luis Hinojosa presented proposed ESR A/S shortfall analysis report using mock data</a:t>
            </a:r>
          </a:p>
          <a:p>
            <a:pPr marL="285750" indent="-285750">
              <a:buFont typeface="Arial" panose="020B0604020202020204" pitchFamily="34" charset="0"/>
              <a:buChar char="•"/>
            </a:pPr>
            <a:r>
              <a:rPr lang="en-US" dirty="0"/>
              <a:t>NPRR1149 and NPRR1186 implemented in late June, so August will be first report with full month’s data</a:t>
            </a:r>
          </a:p>
          <a:p>
            <a:pPr marL="285750" indent="-285750">
              <a:buFont typeface="Arial" panose="020B0604020202020204" pitchFamily="34" charset="0"/>
              <a:buChar char="•"/>
            </a:pPr>
            <a:r>
              <a:rPr lang="en-US" dirty="0"/>
              <a:t>ERCOT proposes to calculate SOC shortfall as a function of each ESR’s SOC expectation, but will report at a system-level</a:t>
            </a:r>
          </a:p>
          <a:p>
            <a:pPr marL="285750" indent="-285750">
              <a:buFont typeface="Arial" panose="020B0604020202020204" pitchFamily="34" charset="0"/>
              <a:buChar char="•"/>
            </a:pPr>
            <a:r>
              <a:rPr lang="en-US" dirty="0"/>
              <a:t>ERCOT also proposes to report on inadequate response from ESRs carrying A/S, determined solely on MW response </a:t>
            </a:r>
          </a:p>
          <a:p>
            <a:pPr marL="285750" indent="-285750">
              <a:buFont typeface="Arial" panose="020B0604020202020204" pitchFamily="34" charset="0"/>
              <a:buChar char="•"/>
            </a:pPr>
            <a:r>
              <a:rPr lang="en-US" dirty="0"/>
              <a:t>ERCOT invited feedback through the end of July on the report template </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4145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Nprr1232 ECRS standing deployment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Nitika Mago gave overview of NPRR1232 standing deployment language, explaining that ERCOT modeled it after the language for Non-Spin</a:t>
            </a:r>
          </a:p>
          <a:p>
            <a:pPr marL="285750" indent="-285750">
              <a:buFont typeface="Arial" panose="020B0604020202020204" pitchFamily="34" charset="0"/>
              <a:buChar char="•"/>
            </a:pPr>
            <a:r>
              <a:rPr lang="en-US" dirty="0"/>
              <a:t>ERCOT also discussed a potential alternative of using multiple offer floors to hold some of the ECRS A/S megawatts from being deployed by SCED, and requested feedback on both alternatives</a:t>
            </a:r>
          </a:p>
          <a:p>
            <a:pPr marL="285750" indent="-285750">
              <a:buFont typeface="Arial" panose="020B0604020202020204" pitchFamily="34" charset="0"/>
              <a:buChar char="•"/>
            </a:pPr>
            <a:r>
              <a:rPr lang="en-US" dirty="0"/>
              <a:t>Stakeholders expressed concern with the timeline, cost, and compliance exposure of being required to implement the language proposed in the NPRR </a:t>
            </a:r>
          </a:p>
          <a:p>
            <a:pPr marL="285750" indent="-285750">
              <a:buFont typeface="Arial" panose="020B0604020202020204" pitchFamily="34" charset="0"/>
              <a:buChar char="•"/>
            </a:pPr>
            <a:r>
              <a:rPr lang="en-US" dirty="0"/>
              <a:t>ERCOT is seeking feedback on the implementation obstacles that QSEs believe would be created by NPRR1232 and whether its alternative multiple offer floor idea would be easier</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NPRR1235 Dispatchable reliability Reserve Service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TSPA and Joint Commenters (Spearmint, Eolian, and Form Energy) presented their filed comments on NPRR1235, encouraging the inclusion of ESRs</a:t>
            </a:r>
          </a:p>
          <a:p>
            <a:pPr marL="285750" indent="-285750">
              <a:buFont typeface="Arial" panose="020B0604020202020204" pitchFamily="34" charset="0"/>
              <a:buChar char="•"/>
            </a:pPr>
            <a:r>
              <a:rPr lang="en-US" dirty="0"/>
              <a:t>ERCOT’s Ryan King laid out the reasons that it has proposed to exclude ESRs from the initial DRRS product (lack of “off” status code for ESR; potential unintended consequences of creating an “off” status for ESR, need to develop non-zero start-up and minimum energy costs if ESRs are dispatched by RUC engine, need to create SOC requirements for DRRS)</a:t>
            </a:r>
          </a:p>
          <a:p>
            <a:pPr marL="285750" indent="-285750">
              <a:buFont typeface="Arial" panose="020B0604020202020204" pitchFamily="34" charset="0"/>
              <a:buChar char="•"/>
            </a:pPr>
            <a:r>
              <a:rPr lang="en-US" dirty="0"/>
              <a:t>ERCOT agreed to continue to think about future integration of ESR into the DRRS product</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38564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NPRR1229 CMP payment policy questions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Alex Lee presented an example of how a Constraint Mitigation Plan works and ERCOT’s </a:t>
            </a:r>
            <a:r>
              <a:rPr lang="en-US" dirty="0" err="1"/>
              <a:t>Ino</a:t>
            </a:r>
            <a:r>
              <a:rPr lang="en-US" dirty="0"/>
              <a:t> González presented a list of policy questions that he developed in response to NPRR1229</a:t>
            </a:r>
          </a:p>
          <a:p>
            <a:pPr marL="285750" indent="-285750">
              <a:buFont typeface="Arial" panose="020B0604020202020204" pitchFamily="34" charset="0"/>
              <a:buChar char="•"/>
            </a:pPr>
            <a:r>
              <a:rPr lang="en-US" dirty="0"/>
              <a:t>The NPRR author, Lucas Turner of STEC, addressed the purpose of the NPRR, to allow compensation when an ERCOT action impacts a resource, and explained that the NPRR language follows similar language regarding HDL overrides and Outage Schedule Adjustments</a:t>
            </a:r>
          </a:p>
          <a:p>
            <a:pPr marL="285750" indent="-285750">
              <a:buFont typeface="Arial" panose="020B0604020202020204" pitchFamily="34" charset="0"/>
              <a:buChar char="•"/>
            </a:pPr>
            <a:r>
              <a:rPr lang="en-US" dirty="0"/>
              <a:t>ERCOT requested feedback on the policy questions, and the NPRR will be discussed again at the next WMWG meeting</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Other business – update on NPRR1149 and nprr1058 implementation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 gave an update on a </a:t>
            </a:r>
            <a:r>
              <a:rPr lang="en-US" dirty="0">
                <a:hlinkClick r:id="rId3"/>
              </a:rPr>
              <a:t>design defect </a:t>
            </a:r>
            <a:r>
              <a:rPr lang="en-US" dirty="0"/>
              <a:t>in the implementation of NPRR1149, and stated that a solution was expected to be implemented the week of July 23</a:t>
            </a:r>
          </a:p>
          <a:p>
            <a:pPr marL="285750" indent="-285750">
              <a:buFont typeface="Arial" panose="020B0604020202020204" pitchFamily="34" charset="0"/>
              <a:buChar char="•"/>
            </a:pPr>
            <a:r>
              <a:rPr lang="en-US" dirty="0"/>
              <a:t>ERCOT provided </a:t>
            </a:r>
            <a:r>
              <a:rPr lang="en-US" dirty="0">
                <a:hlinkClick r:id="rId4"/>
              </a:rPr>
              <a:t>notice</a:t>
            </a:r>
            <a:r>
              <a:rPr lang="en-US" dirty="0"/>
              <a:t> that NPRR1058 will be implemented August 22 and will include a backward-compatible field for Resources to enter a reason for updates to energy bids and offers in Real-Time</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1168118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
        <p:nvSpPr>
          <p:cNvPr id="8" name="Text Placeholder 7">
            <a:extLst>
              <a:ext uri="{FF2B5EF4-FFF2-40B4-BE49-F238E27FC236}">
                <a16:creationId xmlns:a16="http://schemas.microsoft.com/office/drawing/2014/main" id="{86613063-168A-02B8-4326-BB842F3B83E2}"/>
              </a:ext>
            </a:extLst>
          </p:cNvPr>
          <p:cNvSpPr>
            <a:spLocks noGrp="1"/>
          </p:cNvSpPr>
          <p:nvPr>
            <p:ph type="body" sz="quarter" idx="10"/>
          </p:nvPr>
        </p:nvSpPr>
        <p:spPr>
          <a:xfrm>
            <a:off x="1362075" y="3738622"/>
            <a:ext cx="9467850" cy="2527911"/>
          </a:xfrm>
        </p:spPr>
        <p:txBody>
          <a:bodyPr/>
          <a:lstStyle/>
          <a:p>
            <a:endParaRPr lang="en-US" dirty="0"/>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130</TotalTime>
  <Words>665</Words>
  <Application>Microsoft Office PowerPoint</Application>
  <PresentationFormat>Widescreen</PresentationFormat>
  <Paragraphs>45</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Aptos</vt:lpstr>
      <vt:lpstr>Arial</vt:lpstr>
      <vt:lpstr>Calibri</vt:lpstr>
      <vt:lpstr>Calibri Light</vt:lpstr>
      <vt:lpstr>Wingdings</vt:lpstr>
      <vt:lpstr>Custom</vt:lpstr>
      <vt:lpstr>WMWG update to wms august 7, 2024</vt:lpstr>
      <vt:lpstr>AGENDA</vt:lpstr>
      <vt:lpstr>2025 A/S methodology discussion</vt:lpstr>
      <vt:lpstr>Nprr1149 state of charge monitoring</vt:lpstr>
      <vt:lpstr>Nprr1232 ECRS standing deployment discussion</vt:lpstr>
      <vt:lpstr>NPRR1235 Dispatchable reliability Reserve Service discussion</vt:lpstr>
      <vt:lpstr>NPRR1229 CMP payment policy questions discussion</vt:lpstr>
      <vt:lpstr>Other business – update on NPRR1149 and nprr1058 implementation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august 7, 2024</dc:title>
  <dc:creator>Amanda Frazier</dc:creator>
  <cp:lastModifiedBy>Hanson, Pamela</cp:lastModifiedBy>
  <cp:revision>1</cp:revision>
  <dcterms:created xsi:type="dcterms:W3CDTF">2024-07-23T18:58:17Z</dcterms:created>
  <dcterms:modified xsi:type="dcterms:W3CDTF">2024-07-29T15:03:53Z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2024-07-29T15:03:37Z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23bc8cb2-851f-4ce5-b41a-7182b5e34e25</vt:lpwstr>
  </property>
  <property fmtid="{D5CDD505-2E9C-101B-9397-08002B2CF9AE}" pid="10" name="MSIP_Label_7084cbda-52b8-46fb-a7b7-cb5bd465ed85_ContentBits">
    <vt:lpwstr>0</vt:lpwstr>
  </property>
</Properties>
</file>